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692" autoAdjust="0"/>
  </p:normalViewPr>
  <p:slideViewPr>
    <p:cSldViewPr snapToGrid="0">
      <p:cViewPr varScale="1">
        <p:scale>
          <a:sx n="87" d="100"/>
          <a:sy n="87" d="100"/>
        </p:scale>
        <p:origin x="715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4C882-1506-407F-9FD2-7E828D4F354F}" type="datetimeFigureOut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4462A-1E80-455D-8769-0585828F78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3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C846-10E6-415C-9EEF-FF8F1014171D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CA0-03FF-4785-A483-E69BF23189FE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1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81B-DA8A-454F-BD32-DFF14133FBB2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3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7000-A288-4773-9F70-30840025E289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ABE7-66F8-484C-96C2-385C5824D5E8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94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960-886E-44D8-957F-EA05EB7DCABE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0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F729-B43A-4A0F-9B80-60D4F9D67A54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E5E8-8E71-4ADD-88AE-52356D743C22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94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442-9194-4A35-AD3B-07BAAD843436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18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CAEC-C0A5-4CEB-BF25-F637F3147709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635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2DE-3612-47AD-8020-E22B0AC6B11A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首行空2格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0" indent="601200" algn="just"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144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3716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C8C-3B47-41A0-AE81-8B8A95CAD39F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358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8070-EE75-44AC-A476-044D4279D550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96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68E-7481-43D5-B391-0D7057D8FF21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85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188E-4B0B-43A7-A424-D27DBF8FAA7E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4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项目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Wingdings" panose="05000000000000000000" pitchFamily="2" charset="2"/>
              <a:buChar char="Ø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496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编号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1547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导航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4622482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动作按钮: 上一张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0F2112F-AD3F-41D4-8CE7-A31BF64E1494}"/>
              </a:ext>
            </a:extLst>
          </p:cNvPr>
          <p:cNvSpPr/>
          <p:nvPr userDrawn="1"/>
        </p:nvSpPr>
        <p:spPr>
          <a:xfrm>
            <a:off x="5910349" y="5883275"/>
            <a:ext cx="523702" cy="3651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57226"/>
            <a:ext cx="10353762" cy="783385"/>
          </a:xfrm>
        </p:spPr>
        <p:txBody>
          <a:bodyPr anchor="b">
            <a:normAutofit/>
          </a:bodyPr>
          <a:lstStyle>
            <a:lvl1pPr>
              <a:defRPr sz="4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587260"/>
            <a:ext cx="10353762" cy="3514965"/>
          </a:xfrm>
        </p:spPr>
        <p:txBody>
          <a:bodyPr/>
          <a:lstStyle>
            <a:lvl1pPr marL="0" indent="601200" algn="just">
              <a:buNone/>
              <a:defRPr sz="24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7EFD-3065-4E72-A94D-C6EF40AB8725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4990617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动作按钮: 转到主页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1175DA-1FAC-41FE-838C-78B998E32378}"/>
              </a:ext>
            </a:extLst>
          </p:cNvPr>
          <p:cNvSpPr/>
          <p:nvPr userDrawn="1"/>
        </p:nvSpPr>
        <p:spPr>
          <a:xfrm>
            <a:off x="6211978" y="5883274"/>
            <a:ext cx="545873" cy="365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85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0"/>
            <a:ext cx="1372205" cy="1326321"/>
          </a:xfrm>
        </p:spPr>
        <p:txBody>
          <a:bodyPr/>
          <a:lstStyle>
            <a:lvl1pPr algn="l"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61556"/>
            <a:ext cx="10353762" cy="3729644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77C9-07B8-4C5F-9FFB-504173ACDE66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31070"/>
            <a:ext cx="3009207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B747E8-F9B4-4120-9699-D28D7C3DF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7768" y="149533"/>
            <a:ext cx="720771" cy="8894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F53864-6515-468B-8816-3D47DFA37B59}"/>
              </a:ext>
            </a:extLst>
          </p:cNvPr>
          <p:cNvSpPr/>
          <p:nvPr userDrawn="1"/>
        </p:nvSpPr>
        <p:spPr>
          <a:xfrm>
            <a:off x="1835809" y="201495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课堂小结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D8A10C-C31E-4095-825D-3239203C60B8}"/>
              </a:ext>
            </a:extLst>
          </p:cNvPr>
          <p:cNvSpPr txBox="1"/>
          <p:nvPr userDrawn="1"/>
        </p:nvSpPr>
        <p:spPr>
          <a:xfrm>
            <a:off x="6814868" y="707366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55E4DB-0257-4C94-99FE-2883A06A6B81}"/>
              </a:ext>
            </a:extLst>
          </p:cNvPr>
          <p:cNvSpPr txBox="1"/>
          <p:nvPr userDrawn="1"/>
        </p:nvSpPr>
        <p:spPr>
          <a:xfrm>
            <a:off x="913794" y="14150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本节课我们讲授了：</a:t>
            </a:r>
          </a:p>
        </p:txBody>
      </p:sp>
    </p:spTree>
    <p:extLst>
      <p:ext uri="{BB962C8B-B14F-4D97-AF65-F5344CB8AC3E}">
        <p14:creationId xmlns:p14="http://schemas.microsoft.com/office/powerpoint/2010/main" val="32028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  <p:bldP spid="8" grpId="0"/>
      <p:bldP spid="1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804-0A2F-4BB3-8E15-9F5BF0DB1975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72635"/>
            <a:ext cx="3009207" cy="45719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F7CE7B-7635-4844-8FE6-0572C8CD4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2" y="140205"/>
            <a:ext cx="1315991" cy="10137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7F62872-3AA3-49A5-8551-D5E3440EED53}"/>
              </a:ext>
            </a:extLst>
          </p:cNvPr>
          <p:cNvSpPr/>
          <p:nvPr userDrawn="1"/>
        </p:nvSpPr>
        <p:spPr>
          <a:xfrm>
            <a:off x="2167949" y="140205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18335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ECFC-1564-440B-97A5-4D772851F767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1794-4DBC-4A2A-AFBE-9DAF3D3E6673}" type="datetime1">
              <a:rPr lang="zh-CN" altLang="en-US" smtClean="0"/>
              <a:t>2021/10/25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0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45" r:id="rId2"/>
    <p:sldLayoutId id="2147483744" r:id="rId3"/>
    <p:sldLayoutId id="2147483749" r:id="rId4"/>
    <p:sldLayoutId id="2147483748" r:id="rId5"/>
    <p:sldLayoutId id="2147483729" r:id="rId6"/>
    <p:sldLayoutId id="2147483746" r:id="rId7"/>
    <p:sldLayoutId id="2147483747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84611-1B34-4891-A1C7-66E0B7EDF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A06131-CF93-4C88-95B9-611282EA0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任务五制作班级成绩表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128E35-6EB5-4BBD-B4C5-736A21A9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266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4B6F7-A81D-407E-92C3-2631B322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6 </a:t>
            </a:r>
            <a:r>
              <a:rPr lang="zh-CN" altLang="en-US"/>
              <a:t>表格排序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5B5DA2-729E-4A62-BEED-1941E5D3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1"/>
            <a:ext cx="4053859" cy="4464879"/>
          </a:xfrm>
        </p:spPr>
        <p:txBody>
          <a:bodyPr/>
          <a:lstStyle/>
          <a:p>
            <a:r>
              <a:rPr lang="zh-CN" altLang="en-US"/>
              <a:t>选择表格里需要排序的数据，在</a:t>
            </a:r>
            <a:r>
              <a:rPr lang="en-US" altLang="zh-CN"/>
              <a:t>【</a:t>
            </a:r>
            <a:r>
              <a:rPr lang="zh-CN" altLang="en-US"/>
              <a:t>布局</a:t>
            </a:r>
            <a:r>
              <a:rPr lang="en-US" altLang="zh-CN"/>
              <a:t>】</a:t>
            </a:r>
            <a:r>
              <a:rPr lang="zh-CN" altLang="en-US"/>
              <a:t>功能区的</a:t>
            </a:r>
            <a:r>
              <a:rPr lang="en-US" altLang="zh-CN"/>
              <a:t>【</a:t>
            </a:r>
            <a:r>
              <a:rPr lang="zh-CN" altLang="en-US"/>
              <a:t>数据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排序</a:t>
            </a:r>
            <a:r>
              <a:rPr lang="en-US" altLang="zh-CN"/>
              <a:t>】</a:t>
            </a:r>
            <a:r>
              <a:rPr lang="zh-CN" altLang="en-US"/>
              <a:t>按钮，在弹出的</a:t>
            </a:r>
            <a:r>
              <a:rPr lang="en-US" altLang="zh-CN"/>
              <a:t>【</a:t>
            </a:r>
            <a:r>
              <a:rPr lang="zh-CN" altLang="en-US"/>
              <a:t>排序</a:t>
            </a:r>
            <a:r>
              <a:rPr lang="en-US" altLang="zh-CN"/>
              <a:t>】</a:t>
            </a:r>
            <a:r>
              <a:rPr lang="zh-CN" altLang="en-US"/>
              <a:t>对话框中设置</a:t>
            </a:r>
            <a:r>
              <a:rPr lang="en-US" altLang="zh-CN"/>
              <a:t>【</a:t>
            </a:r>
            <a:r>
              <a:rPr lang="zh-CN" altLang="en-US"/>
              <a:t>主要关键字</a:t>
            </a:r>
            <a:r>
              <a:rPr lang="en-US" altLang="zh-CN"/>
              <a:t>】</a:t>
            </a:r>
            <a:r>
              <a:rPr lang="zh-CN" altLang="en-US"/>
              <a:t>及排序的方式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13DAD8-DC48-4D1F-8CED-62F0D753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Word2016的排序">
            <a:extLst>
              <a:ext uri="{FF2B5EF4-FFF2-40B4-BE49-F238E27FC236}">
                <a16:creationId xmlns:a16="http://schemas.microsoft.com/office/drawing/2014/main" id="{A68525CA-D4C6-4820-8C99-BE3FAFF96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853" y="1537337"/>
            <a:ext cx="6296972" cy="44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29ED8-EE5A-41F7-93FE-7DEB14AE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7 </a:t>
            </a:r>
            <a:r>
              <a:rPr lang="zh-CN" altLang="en-US"/>
              <a:t>求平均值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835642-9527-42D1-A285-1AE406C2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）将插入点定位到“平均分”列，在</a:t>
            </a:r>
            <a:r>
              <a:rPr lang="en-US" altLang="zh-CN"/>
              <a:t>【</a:t>
            </a:r>
            <a:r>
              <a:rPr lang="zh-CN" altLang="en-US"/>
              <a:t>布局</a:t>
            </a:r>
            <a:r>
              <a:rPr lang="en-US" altLang="zh-CN"/>
              <a:t>】</a:t>
            </a:r>
            <a:r>
              <a:rPr lang="zh-CN" altLang="en-US"/>
              <a:t>数据”组中单击按钮。</a:t>
            </a:r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）在</a:t>
            </a:r>
            <a:r>
              <a:rPr lang="en-US" altLang="zh-CN"/>
              <a:t>【</a:t>
            </a:r>
            <a:r>
              <a:rPr lang="zh-CN" altLang="en-US"/>
              <a:t>布局</a:t>
            </a:r>
            <a:r>
              <a:rPr lang="en-US" altLang="zh-CN"/>
              <a:t>】</a:t>
            </a:r>
            <a:r>
              <a:rPr lang="zh-CN" altLang="en-US"/>
              <a:t>功能区→</a:t>
            </a:r>
            <a:r>
              <a:rPr lang="en-US" altLang="zh-CN"/>
              <a:t>【</a:t>
            </a:r>
            <a:r>
              <a:rPr lang="zh-CN" altLang="en-US"/>
              <a:t>数据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【fx</a:t>
            </a:r>
            <a:r>
              <a:rPr lang="zh-CN" altLang="en-US"/>
              <a:t>公式</a:t>
            </a:r>
            <a:r>
              <a:rPr lang="en-US" altLang="zh-CN"/>
              <a:t>】</a:t>
            </a:r>
            <a:r>
              <a:rPr lang="zh-CN" altLang="en-US"/>
              <a:t>按钮 ，打开</a:t>
            </a:r>
            <a:r>
              <a:rPr lang="en-US" altLang="zh-CN"/>
              <a:t>【</a:t>
            </a:r>
            <a:r>
              <a:rPr lang="zh-CN" altLang="en-US"/>
              <a:t>公式</a:t>
            </a:r>
            <a:r>
              <a:rPr lang="en-US" altLang="zh-CN"/>
              <a:t>】</a:t>
            </a:r>
            <a:r>
              <a:rPr lang="zh-CN" altLang="en-US"/>
              <a:t>对话框，在</a:t>
            </a:r>
            <a:r>
              <a:rPr lang="en-US" altLang="zh-CN"/>
              <a:t>【</a:t>
            </a:r>
            <a:r>
              <a:rPr lang="zh-CN" altLang="en-US"/>
              <a:t>公式</a:t>
            </a:r>
            <a:r>
              <a:rPr lang="en-US" altLang="zh-CN"/>
              <a:t>】</a:t>
            </a:r>
            <a:r>
              <a:rPr lang="zh-CN" altLang="en-US"/>
              <a:t>文本框中输入：“</a:t>
            </a:r>
            <a:r>
              <a:rPr lang="en-US" altLang="zh-CN"/>
              <a:t>=AVERAGE(C2:F2)”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）利用相同的方法把其他表格的“平均分”计算出来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1EA9AC-9A99-4975-80E8-512313F5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平均分的计算">
            <a:extLst>
              <a:ext uri="{FF2B5EF4-FFF2-40B4-BE49-F238E27FC236}">
                <a16:creationId xmlns:a16="http://schemas.microsoft.com/office/drawing/2014/main" id="{DB024B92-F965-4A4A-8660-1B0F22B4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902" y="3429000"/>
            <a:ext cx="3689350" cy="26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3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F8520-092B-4E6D-8D13-2D6EBE48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8 </a:t>
            </a:r>
            <a:r>
              <a:rPr lang="zh-CN" altLang="en-US"/>
              <a:t>美化表格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AC3A96-ACBD-437F-B112-8060647C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1"/>
            <a:ext cx="10353760" cy="263901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/>
              <a:t>8 </a:t>
            </a:r>
            <a:r>
              <a:rPr lang="zh-CN" altLang="en-US"/>
              <a:t>美化表格</a:t>
            </a:r>
          </a:p>
          <a:p>
            <a:r>
              <a:rPr lang="zh-CN" altLang="en-US"/>
              <a:t>完成表格内容的输入和编辑后，还可以对表格的边框和单元格的底纹进行颜色的填充，以达到美化表格的目的，其操作方法如下。</a:t>
            </a:r>
          </a:p>
          <a:p>
            <a:r>
              <a:rPr lang="zh-CN" altLang="en-US"/>
              <a:t>单击表格左上方的 按钮对表格进行全选，右击，在弹出的快捷菜单中选择</a:t>
            </a:r>
            <a:r>
              <a:rPr lang="en-US" altLang="zh-CN"/>
              <a:t>【</a:t>
            </a:r>
            <a:r>
              <a:rPr lang="zh-CN" altLang="en-US"/>
              <a:t>表格属性</a:t>
            </a:r>
            <a:r>
              <a:rPr lang="en-US" altLang="zh-CN"/>
              <a:t>】</a:t>
            </a:r>
            <a:r>
              <a:rPr lang="zh-CN" altLang="en-US"/>
              <a:t>命令，在弹出的</a:t>
            </a:r>
            <a:r>
              <a:rPr lang="en-US" altLang="zh-CN"/>
              <a:t>【</a:t>
            </a:r>
            <a:r>
              <a:rPr lang="zh-CN" altLang="en-US"/>
              <a:t>表格属性</a:t>
            </a:r>
            <a:r>
              <a:rPr lang="en-US" altLang="zh-CN"/>
              <a:t>】</a:t>
            </a:r>
            <a:r>
              <a:rPr lang="zh-CN" altLang="en-US"/>
              <a:t>对话框中单击</a:t>
            </a:r>
            <a:r>
              <a:rPr lang="en-US" altLang="zh-CN"/>
              <a:t>【</a:t>
            </a:r>
            <a:r>
              <a:rPr lang="zh-CN" altLang="en-US"/>
              <a:t>边框和底纹</a:t>
            </a:r>
            <a:r>
              <a:rPr lang="en-US" altLang="zh-CN"/>
              <a:t>】</a:t>
            </a:r>
            <a:r>
              <a:rPr lang="zh-CN" altLang="en-US"/>
              <a:t>按钮，打开</a:t>
            </a:r>
            <a:r>
              <a:rPr lang="en-US" altLang="zh-CN"/>
              <a:t>【</a:t>
            </a:r>
            <a:r>
              <a:rPr lang="zh-CN" altLang="en-US"/>
              <a:t>边框和底纹</a:t>
            </a:r>
            <a:r>
              <a:rPr lang="en-US" altLang="zh-CN"/>
              <a:t>】</a:t>
            </a:r>
            <a:r>
              <a:rPr lang="zh-CN" altLang="en-US"/>
              <a:t>对话框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B909D9-C6F8-4F8E-A859-0EC6392E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表格属性对话框和边框和底纹对话框">
            <a:extLst>
              <a:ext uri="{FF2B5EF4-FFF2-40B4-BE49-F238E27FC236}">
                <a16:creationId xmlns:a16="http://schemas.microsoft.com/office/drawing/2014/main" id="{596B8CBB-1B7F-4140-A703-8C7891D7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770" y="3528910"/>
            <a:ext cx="6005391" cy="25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AAD79E-3611-4B9A-B258-00661C90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8.1 </a:t>
            </a:r>
            <a:r>
              <a:rPr lang="zh-CN" altLang="en-US"/>
              <a:t>设置表格的底纹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E968B0-F225-4CF1-B0A9-B6425AE5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选择表格第一行和第一列，单击</a:t>
            </a:r>
            <a:r>
              <a:rPr lang="en-US" altLang="zh-CN"/>
              <a:t>【</a:t>
            </a:r>
            <a:r>
              <a:rPr lang="zh-CN" altLang="en-US"/>
              <a:t>边框和底纹</a:t>
            </a:r>
            <a:r>
              <a:rPr lang="en-US" altLang="zh-CN"/>
              <a:t>】</a:t>
            </a:r>
            <a:r>
              <a:rPr lang="zh-CN" altLang="en-US"/>
              <a:t>对话框里的</a:t>
            </a:r>
            <a:r>
              <a:rPr lang="en-US" altLang="zh-CN"/>
              <a:t>【</a:t>
            </a:r>
            <a:r>
              <a:rPr lang="zh-CN" altLang="en-US"/>
              <a:t>底纹</a:t>
            </a:r>
            <a:r>
              <a:rPr lang="en-US" altLang="zh-CN"/>
              <a:t>】</a:t>
            </a:r>
            <a:r>
              <a:rPr lang="zh-CN" altLang="en-US"/>
              <a:t>功能区，将其设置为</a:t>
            </a:r>
            <a:r>
              <a:rPr lang="en-US" altLang="zh-CN"/>
              <a:t>【</a:t>
            </a:r>
            <a:r>
              <a:rPr lang="zh-CN" altLang="en-US"/>
              <a:t>蓝色，个性色</a:t>
            </a:r>
            <a:r>
              <a:rPr lang="en-US" altLang="zh-CN"/>
              <a:t>1</a:t>
            </a:r>
            <a:r>
              <a:rPr lang="zh-CN" altLang="en-US"/>
              <a:t>，淡色</a:t>
            </a:r>
            <a:r>
              <a:rPr lang="en-US" altLang="zh-CN"/>
              <a:t>80%】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19CE18-4779-4049-8E1E-683D5325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底纹设置">
            <a:extLst>
              <a:ext uri="{FF2B5EF4-FFF2-40B4-BE49-F238E27FC236}">
                <a16:creationId xmlns:a16="http://schemas.microsoft.com/office/drawing/2014/main" id="{B13F02D5-AB76-41EA-A6DF-87BC30379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26" y="2374900"/>
            <a:ext cx="459359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0366D3-15FB-4448-82AA-CEB5ACA0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8.2</a:t>
            </a:r>
            <a:r>
              <a:rPr lang="zh-CN" altLang="en-US"/>
              <a:t>设置表格尺寸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A33A49-EDE2-4967-9092-E6FB626C9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1"/>
            <a:ext cx="5724397" cy="4464879"/>
          </a:xfrm>
        </p:spPr>
        <p:txBody>
          <a:bodyPr/>
          <a:lstStyle/>
          <a:p>
            <a:r>
              <a:rPr lang="zh-CN" altLang="en-US"/>
              <a:t>单击表格左上方的 按钮对表格进行全选，按</a:t>
            </a:r>
            <a:r>
              <a:rPr lang="en-US" altLang="zh-CN"/>
              <a:t>【Ctrl+E】</a:t>
            </a:r>
            <a:r>
              <a:rPr lang="zh-CN" altLang="en-US"/>
              <a:t>组合键居中表格，再右击，在弹出的快捷菜单中选择</a:t>
            </a:r>
            <a:r>
              <a:rPr lang="en-US" altLang="zh-CN"/>
              <a:t>【</a:t>
            </a:r>
            <a:r>
              <a:rPr lang="zh-CN" altLang="en-US"/>
              <a:t>表格属性</a:t>
            </a:r>
            <a:r>
              <a:rPr lang="en-US" altLang="zh-CN"/>
              <a:t>】</a:t>
            </a:r>
            <a:r>
              <a:rPr lang="zh-CN" altLang="en-US"/>
              <a:t>命令，在弹出的</a:t>
            </a:r>
            <a:r>
              <a:rPr lang="en-US" altLang="zh-CN"/>
              <a:t>【</a:t>
            </a:r>
            <a:r>
              <a:rPr lang="zh-CN" altLang="en-US"/>
              <a:t>表格属性</a:t>
            </a:r>
            <a:r>
              <a:rPr lang="en-US" altLang="zh-CN"/>
              <a:t>】</a:t>
            </a:r>
            <a:r>
              <a:rPr lang="zh-CN" altLang="en-US"/>
              <a:t>对话框选择</a:t>
            </a:r>
            <a:r>
              <a:rPr lang="en-US" altLang="zh-CN"/>
              <a:t>【</a:t>
            </a:r>
            <a:r>
              <a:rPr lang="zh-CN" altLang="en-US"/>
              <a:t>行</a:t>
            </a:r>
            <a:r>
              <a:rPr lang="en-US" altLang="zh-CN"/>
              <a:t>】</a:t>
            </a:r>
            <a:r>
              <a:rPr lang="zh-CN" altLang="en-US"/>
              <a:t>尺寸为</a:t>
            </a:r>
            <a:r>
              <a:rPr lang="en-US" altLang="zh-CN"/>
              <a:t>1</a:t>
            </a:r>
            <a:r>
              <a:rPr lang="zh-CN" altLang="en-US"/>
              <a:t>厘米、</a:t>
            </a:r>
            <a:r>
              <a:rPr lang="en-US" altLang="zh-CN"/>
              <a:t>【</a:t>
            </a:r>
            <a:r>
              <a:rPr lang="zh-CN" altLang="en-US"/>
              <a:t>列</a:t>
            </a:r>
            <a:r>
              <a:rPr lang="en-US" altLang="zh-CN"/>
              <a:t>】</a:t>
            </a:r>
            <a:r>
              <a:rPr lang="zh-CN" altLang="en-US"/>
              <a:t>为</a:t>
            </a:r>
            <a:r>
              <a:rPr lang="en-US" altLang="zh-CN"/>
              <a:t>1.7</a:t>
            </a:r>
            <a:r>
              <a:rPr lang="zh-CN" altLang="en-US"/>
              <a:t>厘米。</a:t>
            </a:r>
            <a:endParaRPr lang="en-US" altLang="zh-CN"/>
          </a:p>
          <a:p>
            <a:r>
              <a:rPr lang="zh-CN" altLang="en-US"/>
              <a:t>在全选表格的状态下，单击</a:t>
            </a:r>
            <a:r>
              <a:rPr lang="en-US" altLang="zh-CN"/>
              <a:t>【</a:t>
            </a:r>
            <a:r>
              <a:rPr lang="zh-CN" altLang="en-US"/>
              <a:t>布局</a:t>
            </a:r>
            <a:r>
              <a:rPr lang="en-US" altLang="zh-CN"/>
              <a:t>】</a:t>
            </a:r>
            <a:r>
              <a:rPr lang="zh-CN" altLang="en-US"/>
              <a:t>功能区的</a:t>
            </a:r>
            <a:r>
              <a:rPr lang="en-US" altLang="zh-CN"/>
              <a:t>【</a:t>
            </a:r>
            <a:r>
              <a:rPr lang="zh-CN" altLang="en-US"/>
              <a:t>对齐方式</a:t>
            </a:r>
            <a:r>
              <a:rPr lang="en-US" altLang="zh-CN"/>
              <a:t>】</a:t>
            </a:r>
            <a:r>
              <a:rPr lang="zh-CN" altLang="en-US"/>
              <a:t>里选择</a:t>
            </a:r>
            <a:r>
              <a:rPr lang="en-US" altLang="zh-CN"/>
              <a:t>【</a:t>
            </a:r>
            <a:r>
              <a:rPr lang="zh-CN" altLang="en-US"/>
              <a:t>水平居中</a:t>
            </a:r>
            <a:r>
              <a:rPr lang="en-US" altLang="zh-CN"/>
              <a:t>】</a:t>
            </a:r>
            <a:r>
              <a:rPr lang="zh-CN" altLang="en-US"/>
              <a:t>按钮 。</a:t>
            </a:r>
            <a:endParaRPr lang="en-US" altLang="zh-CN"/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EB735E-D3D5-46C1-BDAD-DB614075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设置表格尺寸">
            <a:extLst>
              <a:ext uri="{FF2B5EF4-FFF2-40B4-BE49-F238E27FC236}">
                <a16:creationId xmlns:a16="http://schemas.microsoft.com/office/drawing/2014/main" id="{74A3EEAD-2102-4626-92C3-8C38DF1C0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705" y="1203718"/>
            <a:ext cx="4432355" cy="2542196"/>
          </a:xfrm>
          <a:prstGeom prst="rect">
            <a:avLst/>
          </a:prstGeom>
        </p:spPr>
      </p:pic>
      <p:pic>
        <p:nvPicPr>
          <p:cNvPr id="6" name="图片 5" descr="表格对齐方式">
            <a:extLst>
              <a:ext uri="{FF2B5EF4-FFF2-40B4-BE49-F238E27FC236}">
                <a16:creationId xmlns:a16="http://schemas.microsoft.com/office/drawing/2014/main" id="{40C7455C-E44F-45E5-9D77-92BF2068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574" y="3913359"/>
            <a:ext cx="2053590" cy="2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37AA2-10A8-497D-B8B1-5C95BCBE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8.3</a:t>
            </a:r>
            <a:r>
              <a:rPr lang="zh-CN" altLang="en-US"/>
              <a:t>表格边框设置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CF5464-7046-4316-B18B-67F446C2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1"/>
            <a:ext cx="3798882" cy="4464879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/>
              <a:t>单击表格左上方的 按钮对表格进行全选，右击，在弹出的快捷菜单中选择</a:t>
            </a:r>
            <a:r>
              <a:rPr lang="en-US" altLang="zh-CN"/>
              <a:t>【</a:t>
            </a:r>
            <a:r>
              <a:rPr lang="zh-CN" altLang="en-US"/>
              <a:t>表格属性</a:t>
            </a:r>
            <a:r>
              <a:rPr lang="en-US" altLang="zh-CN"/>
              <a:t>】</a:t>
            </a:r>
            <a:r>
              <a:rPr lang="zh-CN" altLang="en-US"/>
              <a:t>命令，在弹出的</a:t>
            </a:r>
            <a:r>
              <a:rPr lang="en-US" altLang="zh-CN"/>
              <a:t>【</a:t>
            </a:r>
            <a:r>
              <a:rPr lang="zh-CN" altLang="en-US"/>
              <a:t>表格属性</a:t>
            </a:r>
            <a:r>
              <a:rPr lang="en-US" altLang="zh-CN"/>
              <a:t>】</a:t>
            </a:r>
            <a:r>
              <a:rPr lang="zh-CN" altLang="en-US"/>
              <a:t>对话框中单击</a:t>
            </a:r>
            <a:r>
              <a:rPr lang="en-US" altLang="zh-CN"/>
              <a:t>【</a:t>
            </a:r>
            <a:r>
              <a:rPr lang="zh-CN" altLang="en-US"/>
              <a:t>边框和底纹</a:t>
            </a:r>
            <a:r>
              <a:rPr lang="en-US" altLang="zh-CN"/>
              <a:t>】</a:t>
            </a:r>
            <a:r>
              <a:rPr lang="zh-CN" altLang="en-US"/>
              <a:t>按钮，打开</a:t>
            </a:r>
            <a:r>
              <a:rPr lang="en-US" altLang="zh-CN"/>
              <a:t>【</a:t>
            </a:r>
            <a:r>
              <a:rPr lang="zh-CN" altLang="en-US"/>
              <a:t>边框和底纹</a:t>
            </a:r>
            <a:r>
              <a:rPr lang="en-US" altLang="zh-CN"/>
              <a:t>】</a:t>
            </a:r>
            <a:r>
              <a:rPr lang="zh-CN" altLang="en-US"/>
              <a:t>对话框，在</a:t>
            </a:r>
            <a:r>
              <a:rPr lang="en-US" altLang="zh-CN"/>
              <a:t>【</a:t>
            </a:r>
            <a:r>
              <a:rPr lang="zh-CN" altLang="en-US"/>
              <a:t>预览</a:t>
            </a:r>
            <a:r>
              <a:rPr lang="en-US" altLang="zh-CN"/>
              <a:t>】</a:t>
            </a:r>
            <a:r>
              <a:rPr lang="zh-CN" altLang="en-US"/>
              <a:t>区域先取消对外框的选择，然后按照要求对外框线进行设置。</a:t>
            </a:r>
          </a:p>
          <a:p>
            <a:r>
              <a:rPr lang="zh-CN" altLang="en-US"/>
              <a:t>在</a:t>
            </a:r>
            <a:r>
              <a:rPr lang="en-US" altLang="zh-CN"/>
              <a:t>【</a:t>
            </a:r>
            <a:r>
              <a:rPr lang="zh-CN" altLang="en-US"/>
              <a:t>设置</a:t>
            </a:r>
            <a:r>
              <a:rPr lang="en-US" altLang="zh-CN"/>
              <a:t>】</a:t>
            </a:r>
            <a:r>
              <a:rPr lang="zh-CN" altLang="en-US"/>
              <a:t>列表中选择</a:t>
            </a:r>
            <a:r>
              <a:rPr lang="en-US" altLang="zh-CN"/>
              <a:t>【</a:t>
            </a:r>
            <a:r>
              <a:rPr lang="zh-CN" altLang="en-US"/>
              <a:t>自定义</a:t>
            </a:r>
            <a:r>
              <a:rPr lang="en-US" altLang="zh-CN"/>
              <a:t>】</a:t>
            </a:r>
            <a:r>
              <a:rPr lang="zh-CN" altLang="en-US"/>
              <a:t>，</a:t>
            </a:r>
            <a:r>
              <a:rPr lang="en-US" altLang="zh-CN"/>
              <a:t>【</a:t>
            </a:r>
            <a:r>
              <a:rPr lang="zh-CN" altLang="en-US"/>
              <a:t>样式</a:t>
            </a:r>
            <a:r>
              <a:rPr lang="en-US" altLang="zh-CN"/>
              <a:t>】</a:t>
            </a:r>
            <a:r>
              <a:rPr lang="zh-CN" altLang="en-US"/>
              <a:t>中选择三实线，</a:t>
            </a:r>
            <a:r>
              <a:rPr lang="en-US" altLang="zh-CN"/>
              <a:t>【</a:t>
            </a:r>
            <a:r>
              <a:rPr lang="zh-CN" altLang="en-US"/>
              <a:t>颜色</a:t>
            </a:r>
            <a:r>
              <a:rPr lang="en-US" altLang="zh-CN"/>
              <a:t>】</a:t>
            </a:r>
            <a:r>
              <a:rPr lang="zh-CN" altLang="en-US"/>
              <a:t>设置为紫色，</a:t>
            </a:r>
            <a:r>
              <a:rPr lang="en-US" altLang="zh-CN"/>
              <a:t>【</a:t>
            </a:r>
            <a:r>
              <a:rPr lang="zh-CN" altLang="en-US"/>
              <a:t>宽度</a:t>
            </a:r>
            <a:r>
              <a:rPr lang="en-US" altLang="zh-CN"/>
              <a:t>】</a:t>
            </a:r>
            <a:r>
              <a:rPr lang="zh-CN" altLang="en-US"/>
              <a:t>为</a:t>
            </a:r>
            <a:r>
              <a:rPr lang="en-US" altLang="zh-CN"/>
              <a:t>0.75</a:t>
            </a:r>
            <a:r>
              <a:rPr lang="zh-CN" altLang="en-US"/>
              <a:t>磅，然后在</a:t>
            </a:r>
            <a:r>
              <a:rPr lang="en-US" altLang="zh-CN"/>
              <a:t>【</a:t>
            </a:r>
            <a:r>
              <a:rPr lang="zh-CN" altLang="en-US"/>
              <a:t>预览</a:t>
            </a:r>
            <a:r>
              <a:rPr lang="en-US" altLang="zh-CN"/>
              <a:t>】</a:t>
            </a:r>
            <a:r>
              <a:rPr lang="zh-CN" altLang="en-US"/>
              <a:t>区域中单击表格边框，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9BB35D-9422-4942-887A-592E9FF7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边框设置">
            <a:extLst>
              <a:ext uri="{FF2B5EF4-FFF2-40B4-BE49-F238E27FC236}">
                <a16:creationId xmlns:a16="http://schemas.microsoft.com/office/drawing/2014/main" id="{23855C07-5617-4B95-99F4-6A8FBC46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901" y="1459083"/>
            <a:ext cx="3117215" cy="2593340"/>
          </a:xfrm>
          <a:prstGeom prst="rect">
            <a:avLst/>
          </a:prstGeom>
        </p:spPr>
      </p:pic>
      <p:pic>
        <p:nvPicPr>
          <p:cNvPr id="6" name="图片 5" descr="美化表格最终效果">
            <a:extLst>
              <a:ext uri="{FF2B5EF4-FFF2-40B4-BE49-F238E27FC236}">
                <a16:creationId xmlns:a16="http://schemas.microsoft.com/office/drawing/2014/main" id="{65493621-318C-4E45-9A61-D217C54D3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156" y="1326321"/>
            <a:ext cx="2931795" cy="3846195"/>
          </a:xfrm>
          <a:prstGeom prst="rect">
            <a:avLst/>
          </a:prstGeom>
          <a:ln w="6350" cmpd="sng"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6429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ADA03-8CD6-4E33-BE46-67D87B44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任务五制作班级成绩表教学内容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FE37AF-2816-46E2-ACA8-4657EBF1C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295" y="1196560"/>
            <a:ext cx="8573105" cy="446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创建表格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将文本转换为表格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将表格转换成文本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公式的使用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5</a:t>
            </a:r>
            <a:r>
              <a:rPr lang="zh-CN" altLang="en-US"/>
              <a:t>新增行和列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6</a:t>
            </a:r>
            <a:r>
              <a:rPr lang="zh-CN" altLang="en-US"/>
              <a:t>表格排序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7</a:t>
            </a:r>
            <a:r>
              <a:rPr lang="zh-CN" altLang="en-US"/>
              <a:t>求平均值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8</a:t>
            </a:r>
            <a:r>
              <a:rPr lang="zh-CN" altLang="en-US"/>
              <a:t>美化表格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0C209A-D9B8-472F-8869-C3B1DB6C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76392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92785-3085-4F37-ABB8-AACE3816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1.1 </a:t>
            </a:r>
            <a:r>
              <a:rPr lang="zh-CN" altLang="en-US"/>
              <a:t>插入自动表格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C41150-762D-4678-9ED9-FFE4955D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在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功能区的</a:t>
            </a:r>
            <a:r>
              <a:rPr lang="en-US" altLang="zh-CN"/>
              <a:t>【</a:t>
            </a:r>
            <a:r>
              <a:rPr lang="zh-CN" altLang="en-US"/>
              <a:t>表格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表格</a:t>
            </a:r>
            <a:r>
              <a:rPr lang="en-US" altLang="zh-CN"/>
              <a:t>】</a:t>
            </a:r>
            <a:r>
              <a:rPr lang="zh-CN" altLang="en-US"/>
              <a:t>按钮。</a:t>
            </a:r>
          </a:p>
          <a:p>
            <a:r>
              <a:rPr lang="zh-CN" altLang="en-US"/>
              <a:t>在打开的下拉列表中按住鼠标的左键不放，直到满足所需的表格行、列数后，再松开鼠标；或者不用按住鼠标，直接在表格区域拖动鼠标，直到满足所需的表格行、列数后单击，同样也可以创建表格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360DC2E-4BBA-4D30-BB9F-A693D5BB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插入自动表格">
            <a:extLst>
              <a:ext uri="{FF2B5EF4-FFF2-40B4-BE49-F238E27FC236}">
                <a16:creationId xmlns:a16="http://schemas.microsoft.com/office/drawing/2014/main" id="{590BB86A-861C-448A-A9D8-0995F388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4" y="3267685"/>
            <a:ext cx="3914971" cy="30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7F5EB2-92A0-445E-8589-F0DDB18C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1.2 </a:t>
            </a:r>
            <a:r>
              <a:rPr lang="zh-CN" altLang="en-US"/>
              <a:t>插入指定行列表格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BD2B38-F6CE-43EE-8636-F075880D7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在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功能区的</a:t>
            </a:r>
            <a:r>
              <a:rPr lang="en-US" altLang="zh-CN"/>
              <a:t>【</a:t>
            </a:r>
            <a:r>
              <a:rPr lang="zh-CN" altLang="en-US"/>
              <a:t>表格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表格</a:t>
            </a:r>
            <a:r>
              <a:rPr lang="en-US" altLang="zh-CN"/>
              <a:t>】</a:t>
            </a:r>
            <a:r>
              <a:rPr lang="zh-CN" altLang="en-US"/>
              <a:t>按钮，在弹出的下拉列表中选择</a:t>
            </a:r>
            <a:r>
              <a:rPr lang="en-US" altLang="zh-CN"/>
              <a:t>【</a:t>
            </a:r>
            <a:r>
              <a:rPr lang="zh-CN" altLang="en-US"/>
              <a:t>插入表格</a:t>
            </a:r>
            <a:r>
              <a:rPr lang="en-US" altLang="zh-CN"/>
              <a:t>】</a:t>
            </a:r>
            <a:r>
              <a:rPr lang="zh-CN" altLang="en-US"/>
              <a:t>选项，打开</a:t>
            </a:r>
            <a:r>
              <a:rPr lang="en-US" altLang="zh-CN"/>
              <a:t>【</a:t>
            </a:r>
            <a:r>
              <a:rPr lang="zh-CN" altLang="en-US"/>
              <a:t>插入表格</a:t>
            </a:r>
            <a:r>
              <a:rPr lang="en-US" altLang="zh-CN"/>
              <a:t>】</a:t>
            </a:r>
            <a:r>
              <a:rPr lang="zh-CN" altLang="en-US"/>
              <a:t>对话框。</a:t>
            </a:r>
          </a:p>
          <a:p>
            <a:r>
              <a:rPr lang="zh-CN" altLang="en-US"/>
              <a:t>在该对话框中设置我们所需要的列数和行数，然后单击“确定”按钮即可创建表格。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8F9C9D-7E3C-4338-98A8-78C57E49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插入表格对话框">
            <a:extLst>
              <a:ext uri="{FF2B5EF4-FFF2-40B4-BE49-F238E27FC236}">
                <a16:creationId xmlns:a16="http://schemas.microsoft.com/office/drawing/2014/main" id="{728D9D4A-F80C-4AD1-9E90-B891A0953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70" y="2808336"/>
            <a:ext cx="4738468" cy="341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7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679CC3-2C32-4E77-93FB-B629B202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1.3 </a:t>
            </a:r>
            <a:r>
              <a:rPr lang="zh-CN" altLang="en-US"/>
              <a:t>绘制表格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D863EB-E9FE-48A3-A728-A1AD4B49C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通过自动插入，只能插入比较规则的表格，对于一些比较复杂的表格，可以手动绘制，具体的操作方法如下。</a:t>
            </a:r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）在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功能区的</a:t>
            </a:r>
            <a:r>
              <a:rPr lang="en-US" altLang="zh-CN"/>
              <a:t>【</a:t>
            </a:r>
            <a:r>
              <a:rPr lang="zh-CN" altLang="en-US"/>
              <a:t>表格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表格</a:t>
            </a:r>
            <a:r>
              <a:rPr lang="en-US" altLang="zh-CN"/>
              <a:t>】</a:t>
            </a:r>
            <a:r>
              <a:rPr lang="zh-CN" altLang="en-US"/>
              <a:t>按钮，在弹出的下拉列表中选择</a:t>
            </a:r>
            <a:r>
              <a:rPr lang="en-US" altLang="zh-CN"/>
              <a:t>【</a:t>
            </a:r>
            <a:r>
              <a:rPr lang="zh-CN" altLang="en-US"/>
              <a:t>绘制表格</a:t>
            </a:r>
            <a:r>
              <a:rPr lang="en-US" altLang="zh-CN"/>
              <a:t>】</a:t>
            </a:r>
            <a:r>
              <a:rPr lang="zh-CN" altLang="en-US"/>
              <a:t>选项。</a:t>
            </a:r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）此时鼠标的指针变成了铅笔的形状，在需要插入表格处按住鼠标左键不放进行拖动，会出现一个虚线框显示的表格，当这个虚线的位置正好符合我们的要求时，松开鼠标，表格的边框就绘制出来了。</a:t>
            </a:r>
          </a:p>
          <a:p>
            <a:r>
              <a:rPr lang="zh-CN" altLang="en-US"/>
              <a:t>用这种方法制作表格比较灵活，它可以是矩形框，也可以是一条直线。当我们绘制表格时，如果误操作了，可以用</a:t>
            </a:r>
            <a:r>
              <a:rPr lang="en-US" altLang="zh-CN"/>
              <a:t>【</a:t>
            </a:r>
            <a:r>
              <a:rPr lang="zh-CN" altLang="en-US"/>
              <a:t>橡皮擦工具</a:t>
            </a:r>
            <a:r>
              <a:rPr lang="en-US" altLang="zh-CN"/>
              <a:t>】</a:t>
            </a:r>
            <a:r>
              <a:rPr lang="zh-CN" altLang="en-US"/>
              <a:t>进行修改。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510C8B-43FE-45F1-BEBE-922618ED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19982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DF26E-ACB9-418E-8965-292848782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 </a:t>
            </a:r>
            <a:r>
              <a:rPr lang="zh-CN" altLang="en-US"/>
              <a:t>将文本转换为表格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16C974-34CF-4BFB-AF73-666C6B479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2"/>
            <a:ext cx="5416667" cy="462607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/>
              <a:t>将文本转换为表格的具体操作方法如下。</a:t>
            </a:r>
          </a:p>
          <a:p>
            <a:r>
              <a:rPr lang="zh-CN" altLang="en-US"/>
              <a:t>打开素材路径“素材</a:t>
            </a:r>
            <a:r>
              <a:rPr lang="en-US" altLang="zh-CN"/>
              <a:t>\</a:t>
            </a:r>
            <a:r>
              <a:rPr lang="zh-CN" altLang="en-US"/>
              <a:t>模块三</a:t>
            </a:r>
            <a:r>
              <a:rPr lang="en-US" altLang="zh-CN"/>
              <a:t>-</a:t>
            </a:r>
            <a:r>
              <a:rPr lang="zh-CN" altLang="en-US"/>
              <a:t>文字处理软件</a:t>
            </a:r>
            <a:r>
              <a:rPr lang="en-US" altLang="zh-CN"/>
              <a:t>\</a:t>
            </a:r>
            <a:r>
              <a:rPr lang="zh-CN" altLang="en-US"/>
              <a:t>任务三”，打开文档：“文本转换表格</a:t>
            </a:r>
            <a:r>
              <a:rPr lang="en-US" altLang="zh-CN"/>
              <a:t>.docx”</a:t>
            </a:r>
            <a:r>
              <a:rPr lang="zh-CN" altLang="en-US"/>
              <a:t>，选择需要转换的文字内容，在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功能区的</a:t>
            </a:r>
            <a:r>
              <a:rPr lang="en-US" altLang="zh-CN"/>
              <a:t>【</a:t>
            </a:r>
            <a:r>
              <a:rPr lang="zh-CN" altLang="en-US"/>
              <a:t>表格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表格</a:t>
            </a:r>
            <a:r>
              <a:rPr lang="en-US" altLang="zh-CN"/>
              <a:t>】</a:t>
            </a:r>
            <a:r>
              <a:rPr lang="zh-CN" altLang="en-US"/>
              <a:t>按钮，在弹出的下拉列表中选择</a:t>
            </a:r>
            <a:r>
              <a:rPr lang="en-US" altLang="zh-CN"/>
              <a:t>【</a:t>
            </a:r>
            <a:r>
              <a:rPr lang="zh-CN" altLang="en-US"/>
              <a:t>文本转成表格</a:t>
            </a:r>
            <a:r>
              <a:rPr lang="en-US" altLang="zh-CN"/>
              <a:t>】</a:t>
            </a:r>
            <a:r>
              <a:rPr lang="zh-CN" altLang="en-US"/>
              <a:t>选项。</a:t>
            </a:r>
          </a:p>
          <a:p>
            <a:r>
              <a:rPr lang="zh-CN" altLang="en-US"/>
              <a:t>在打开的</a:t>
            </a:r>
            <a:r>
              <a:rPr lang="en-US" altLang="zh-CN"/>
              <a:t>【</a:t>
            </a:r>
            <a:r>
              <a:rPr lang="zh-CN" altLang="en-US"/>
              <a:t>将文字转换成表格</a:t>
            </a:r>
            <a:r>
              <a:rPr lang="en-US" altLang="zh-CN"/>
              <a:t>】</a:t>
            </a:r>
            <a:r>
              <a:rPr lang="zh-CN" altLang="en-US"/>
              <a:t>对话框中根据需要设置</a:t>
            </a:r>
            <a:r>
              <a:rPr lang="en-US" altLang="zh-CN"/>
              <a:t>【</a:t>
            </a:r>
            <a:r>
              <a:rPr lang="zh-CN" altLang="en-US"/>
              <a:t>表格尺寸</a:t>
            </a:r>
            <a:r>
              <a:rPr lang="en-US" altLang="zh-CN"/>
              <a:t>】</a:t>
            </a:r>
            <a:r>
              <a:rPr lang="zh-CN" altLang="en-US"/>
              <a:t>和</a:t>
            </a:r>
            <a:r>
              <a:rPr lang="en-US" altLang="zh-CN"/>
              <a:t>【</a:t>
            </a:r>
            <a:r>
              <a:rPr lang="zh-CN" altLang="en-US"/>
              <a:t>文字分隔位置</a:t>
            </a:r>
            <a:r>
              <a:rPr lang="en-US" altLang="zh-CN"/>
              <a:t>】</a:t>
            </a:r>
            <a:r>
              <a:rPr lang="zh-CN" altLang="en-US"/>
              <a:t>，设置完成后单击</a:t>
            </a:r>
            <a:r>
              <a:rPr lang="en-US" altLang="zh-CN"/>
              <a:t>【</a:t>
            </a:r>
            <a:r>
              <a:rPr lang="zh-CN" altLang="en-US"/>
              <a:t>确定</a:t>
            </a:r>
            <a:r>
              <a:rPr lang="en-US" altLang="zh-CN"/>
              <a:t>】</a:t>
            </a:r>
            <a:r>
              <a:rPr lang="zh-CN" altLang="en-US"/>
              <a:t>按钮，即可把文字转换为表格。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B00156-EFBE-43C8-A471-DF6570EC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将文字转换成表格">
            <a:extLst>
              <a:ext uri="{FF2B5EF4-FFF2-40B4-BE49-F238E27FC236}">
                <a16:creationId xmlns:a16="http://schemas.microsoft.com/office/drawing/2014/main" id="{255D96D6-9DE7-4C4D-A7B4-B5CDFB753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579" y="1449412"/>
            <a:ext cx="5215813" cy="40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7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DDE741-4A92-4012-80BF-F6E56E2A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 </a:t>
            </a:r>
            <a:r>
              <a:rPr lang="zh-CN" altLang="en-US"/>
              <a:t>将表格转换成文本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CA4E12-54A3-4F10-A0BE-720BC6D3D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2"/>
            <a:ext cx="4352797" cy="4186456"/>
          </a:xfrm>
        </p:spPr>
        <p:txBody>
          <a:bodyPr/>
          <a:lstStyle/>
          <a:p>
            <a:r>
              <a:rPr lang="zh-CN" altLang="en-US"/>
              <a:t>将表格转换成文本的具体操作方法如下。单击表格左上角的全选按钮中，然后在</a:t>
            </a:r>
            <a:r>
              <a:rPr lang="en-US" altLang="zh-CN"/>
              <a:t>【</a:t>
            </a:r>
            <a:r>
              <a:rPr lang="zh-CN" altLang="en-US"/>
              <a:t>布局</a:t>
            </a:r>
            <a:r>
              <a:rPr lang="en-US" altLang="zh-CN"/>
              <a:t>】→【</a:t>
            </a:r>
            <a:r>
              <a:rPr lang="zh-CN" altLang="en-US"/>
              <a:t>数据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转换为文本</a:t>
            </a:r>
            <a:r>
              <a:rPr lang="en-US" altLang="zh-CN"/>
              <a:t>】</a:t>
            </a:r>
            <a:r>
              <a:rPr lang="zh-CN" altLang="en-US"/>
              <a:t>按钮。</a:t>
            </a:r>
          </a:p>
          <a:p>
            <a:r>
              <a:rPr lang="zh-CN" altLang="en-US"/>
              <a:t>打开</a:t>
            </a:r>
            <a:r>
              <a:rPr lang="en-US" altLang="zh-CN"/>
              <a:t>【</a:t>
            </a:r>
            <a:r>
              <a:rPr lang="zh-CN" altLang="en-US"/>
              <a:t>表格转换成文本</a:t>
            </a:r>
            <a:r>
              <a:rPr lang="en-US" altLang="zh-CN"/>
              <a:t>】</a:t>
            </a:r>
            <a:r>
              <a:rPr lang="zh-CN" altLang="en-US"/>
              <a:t>对话框，在里面选择合适的文字分隔符，单击</a:t>
            </a:r>
            <a:r>
              <a:rPr lang="en-US" altLang="zh-CN"/>
              <a:t>【</a:t>
            </a:r>
            <a:r>
              <a:rPr lang="zh-CN" altLang="en-US"/>
              <a:t>确定</a:t>
            </a:r>
            <a:r>
              <a:rPr lang="en-US" altLang="zh-CN"/>
              <a:t>】</a:t>
            </a:r>
            <a:r>
              <a:rPr lang="zh-CN" altLang="en-US"/>
              <a:t>按钮即可完成转换。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9B0A56-7B51-4E12-B7CB-445803A4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表格转换成文本对话框">
            <a:extLst>
              <a:ext uri="{FF2B5EF4-FFF2-40B4-BE49-F238E27FC236}">
                <a16:creationId xmlns:a16="http://schemas.microsoft.com/office/drawing/2014/main" id="{E0B5B718-D2F9-4531-957C-D831A525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592" y="1467656"/>
            <a:ext cx="6241117" cy="39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10BB2-CDB7-4EF1-BCB5-8233B923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 </a:t>
            </a:r>
            <a:r>
              <a:rPr lang="zh-CN" altLang="en-US"/>
              <a:t>公式的使用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9343F1-8B0B-470C-A823-1B087DC8D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326321"/>
            <a:ext cx="4431928" cy="4464879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/>
              <a:t>当表格中出现数据时，使用</a:t>
            </a:r>
            <a:r>
              <a:rPr lang="en-US" altLang="zh-CN"/>
              <a:t>Word2016</a:t>
            </a:r>
            <a:r>
              <a:rPr lang="zh-CN" altLang="en-US"/>
              <a:t>可以实现简单的计算，其具体的操作方法如下。</a:t>
            </a:r>
          </a:p>
          <a:p>
            <a:r>
              <a:rPr lang="zh-CN" altLang="en-US"/>
              <a:t>将插入点定位到</a:t>
            </a:r>
            <a:r>
              <a:rPr lang="en-US" altLang="zh-CN"/>
              <a:t>【</a:t>
            </a:r>
            <a:r>
              <a:rPr lang="zh-CN" altLang="en-US"/>
              <a:t>总分</a:t>
            </a:r>
            <a:r>
              <a:rPr lang="en-US" altLang="zh-CN"/>
              <a:t>】</a:t>
            </a:r>
            <a:r>
              <a:rPr lang="zh-CN" altLang="en-US"/>
              <a:t>列，在</a:t>
            </a:r>
            <a:r>
              <a:rPr lang="en-US" altLang="zh-CN"/>
              <a:t>【</a:t>
            </a:r>
            <a:r>
              <a:rPr lang="zh-CN" altLang="en-US"/>
              <a:t>布局</a:t>
            </a:r>
            <a:r>
              <a:rPr lang="en-US" altLang="zh-CN"/>
              <a:t>】</a:t>
            </a:r>
            <a:r>
              <a:rPr lang="zh-CN" altLang="en-US"/>
              <a:t>功能区→</a:t>
            </a:r>
            <a:r>
              <a:rPr lang="en-US" altLang="zh-CN"/>
              <a:t>【</a:t>
            </a:r>
            <a:r>
              <a:rPr lang="zh-CN" altLang="en-US"/>
              <a:t>数据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【fx</a:t>
            </a:r>
            <a:r>
              <a:rPr lang="zh-CN" altLang="en-US"/>
              <a:t>公式</a:t>
            </a:r>
            <a:r>
              <a:rPr lang="en-US" altLang="zh-CN"/>
              <a:t>】</a:t>
            </a:r>
            <a:r>
              <a:rPr lang="zh-CN" altLang="en-US"/>
              <a:t>按钮 ，打开</a:t>
            </a:r>
            <a:r>
              <a:rPr lang="en-US" altLang="zh-CN"/>
              <a:t>【</a:t>
            </a:r>
            <a:r>
              <a:rPr lang="zh-CN" altLang="en-US"/>
              <a:t>公式</a:t>
            </a:r>
            <a:r>
              <a:rPr lang="en-US" altLang="zh-CN"/>
              <a:t>】</a:t>
            </a:r>
            <a:r>
              <a:rPr lang="zh-CN" altLang="en-US"/>
              <a:t>对话框，在</a:t>
            </a:r>
            <a:r>
              <a:rPr lang="en-US" altLang="zh-CN"/>
              <a:t>【</a:t>
            </a:r>
            <a:r>
              <a:rPr lang="zh-CN" altLang="en-US"/>
              <a:t>公式</a:t>
            </a:r>
            <a:r>
              <a:rPr lang="en-US" altLang="zh-CN"/>
              <a:t>】</a:t>
            </a:r>
            <a:r>
              <a:rPr lang="zh-CN" altLang="en-US"/>
              <a:t>文本框中输入：“</a:t>
            </a:r>
            <a:r>
              <a:rPr lang="en-US" altLang="zh-CN"/>
              <a:t>=SUM(LEFT)”</a:t>
            </a:r>
            <a:r>
              <a:rPr lang="zh-CN" altLang="en-US"/>
              <a:t> 。</a:t>
            </a:r>
            <a:endParaRPr lang="en-US" altLang="zh-CN"/>
          </a:p>
          <a:p>
            <a:r>
              <a:rPr lang="zh-CN" altLang="en-US"/>
              <a:t>下面，我们将用更新域的方法计算</a:t>
            </a:r>
            <a:r>
              <a:rPr lang="en-US" altLang="zh-CN"/>
              <a:t>【</a:t>
            </a:r>
            <a:r>
              <a:rPr lang="zh-CN" altLang="en-US"/>
              <a:t>总分</a:t>
            </a:r>
            <a:r>
              <a:rPr lang="en-US" altLang="zh-CN"/>
              <a:t>】</a:t>
            </a:r>
            <a:r>
              <a:rPr lang="zh-CN" altLang="en-US"/>
              <a:t>列。把第一个得到的结果“</a:t>
            </a:r>
            <a:r>
              <a:rPr lang="en-US" altLang="zh-CN"/>
              <a:t>255”</a:t>
            </a:r>
            <a:r>
              <a:rPr lang="zh-CN" altLang="en-US"/>
              <a:t>全部复制到“总分”列的其余单元格中，只能复制，不要在里面直接输入“</a:t>
            </a:r>
            <a:r>
              <a:rPr lang="en-US" altLang="zh-CN"/>
              <a:t>255”</a:t>
            </a:r>
            <a:r>
              <a:rPr lang="zh-CN" altLang="en-US"/>
              <a:t>，</a:t>
            </a:r>
            <a:endParaRPr lang="en-US" altLang="zh-CN"/>
          </a:p>
          <a:p>
            <a:r>
              <a:rPr lang="zh-CN" altLang="en-US"/>
              <a:t>全选</a:t>
            </a:r>
            <a:r>
              <a:rPr lang="en-US" altLang="zh-CN"/>
              <a:t>【</a:t>
            </a:r>
            <a:r>
              <a:rPr lang="zh-CN" altLang="en-US"/>
              <a:t>总分</a:t>
            </a:r>
            <a:r>
              <a:rPr lang="en-US" altLang="zh-CN"/>
              <a:t>】</a:t>
            </a:r>
            <a:r>
              <a:rPr lang="zh-CN" altLang="en-US"/>
              <a:t>列的分数，按</a:t>
            </a:r>
            <a:r>
              <a:rPr lang="en-US" altLang="zh-CN"/>
              <a:t>F9</a:t>
            </a:r>
            <a:r>
              <a:rPr lang="zh-CN" altLang="en-US"/>
              <a:t>键，计算所有的结果都可以显示出来</a:t>
            </a:r>
          </a:p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11562D-8B1D-49C1-AE09-C2CF777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fx公式的使用">
            <a:extLst>
              <a:ext uri="{FF2B5EF4-FFF2-40B4-BE49-F238E27FC236}">
                <a16:creationId xmlns:a16="http://schemas.microsoft.com/office/drawing/2014/main" id="{5D6ADC46-0372-423A-8AE1-2EC8E897A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32" y="1266410"/>
            <a:ext cx="5271135" cy="2292350"/>
          </a:xfrm>
          <a:prstGeom prst="rect">
            <a:avLst/>
          </a:prstGeom>
        </p:spPr>
      </p:pic>
      <p:pic>
        <p:nvPicPr>
          <p:cNvPr id="6" name="图片 5" descr="复制的结果一致">
            <a:extLst>
              <a:ext uri="{FF2B5EF4-FFF2-40B4-BE49-F238E27FC236}">
                <a16:creationId xmlns:a16="http://schemas.microsoft.com/office/drawing/2014/main" id="{EB78995E-C46D-430A-A682-23476798F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32" y="3725570"/>
            <a:ext cx="2843336" cy="2367500"/>
          </a:xfrm>
          <a:prstGeom prst="rect">
            <a:avLst/>
          </a:prstGeom>
        </p:spPr>
      </p:pic>
      <p:pic>
        <p:nvPicPr>
          <p:cNvPr id="7" name="图片 6" descr="按F9计算得到的结果">
            <a:extLst>
              <a:ext uri="{FF2B5EF4-FFF2-40B4-BE49-F238E27FC236}">
                <a16:creationId xmlns:a16="http://schemas.microsoft.com/office/drawing/2014/main" id="{17F29116-FB3D-4A6C-A336-4EDF48BC1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501" y="3675088"/>
            <a:ext cx="2971719" cy="247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3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7D0451-3399-448D-80CB-C68782D8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 </a:t>
            </a:r>
            <a:r>
              <a:rPr lang="zh-CN" altLang="en-US"/>
              <a:t>新增行和列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6BC372-4CB3-4A00-A558-5E397EE2B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新增行，在表格最底部的任意单元格中，右键弹出</a:t>
            </a:r>
            <a:r>
              <a:rPr lang="en-US" altLang="zh-CN"/>
              <a:t>【</a:t>
            </a:r>
            <a:r>
              <a:rPr lang="zh-CN" altLang="en-US"/>
              <a:t>浮动工具栏</a:t>
            </a:r>
            <a:r>
              <a:rPr lang="en-US" altLang="zh-CN"/>
              <a:t>】</a:t>
            </a:r>
            <a:r>
              <a:rPr lang="zh-CN" altLang="en-US"/>
              <a:t>，选择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】→【</a:t>
            </a:r>
            <a:r>
              <a:rPr lang="zh-CN" altLang="en-US"/>
              <a:t>在下方插入行</a:t>
            </a:r>
            <a:r>
              <a:rPr lang="en-US" altLang="zh-CN"/>
              <a:t>】</a:t>
            </a:r>
            <a:r>
              <a:rPr lang="zh-CN" altLang="en-US"/>
              <a:t>；新增列，在表格最右侧的任意单元格中，右键弹出</a:t>
            </a:r>
            <a:r>
              <a:rPr lang="en-US" altLang="zh-CN"/>
              <a:t>【</a:t>
            </a:r>
            <a:r>
              <a:rPr lang="zh-CN" altLang="en-US"/>
              <a:t>浮动工具栏</a:t>
            </a:r>
            <a:r>
              <a:rPr lang="en-US" altLang="zh-CN"/>
              <a:t>】</a:t>
            </a:r>
            <a:r>
              <a:rPr lang="zh-CN" altLang="en-US"/>
              <a:t>，选择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】→【</a:t>
            </a:r>
            <a:r>
              <a:rPr lang="zh-CN" altLang="en-US"/>
              <a:t>在右侧插入列</a:t>
            </a:r>
            <a:r>
              <a:rPr lang="en-US" altLang="zh-CN"/>
              <a:t>】</a:t>
            </a:r>
            <a:r>
              <a:rPr lang="zh-CN" altLang="en-US"/>
              <a:t>，新增的列为“平均分”。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16E535-B6D0-46BE-ABCF-049E83A3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5" name="图片 4" descr="新增行和列">
            <a:extLst>
              <a:ext uri="{FF2B5EF4-FFF2-40B4-BE49-F238E27FC236}">
                <a16:creationId xmlns:a16="http://schemas.microsoft.com/office/drawing/2014/main" id="{6831463D-631F-4A16-BE89-5EBBA989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364" y="3038718"/>
            <a:ext cx="4500085" cy="22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5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花纹</Template>
  <TotalTime>1339</TotalTime>
  <Words>1300</Words>
  <Application>Microsoft Office PowerPoint</Application>
  <PresentationFormat>宽屏</PresentationFormat>
  <Paragraphs>69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等线</vt:lpstr>
      <vt:lpstr>黑体</vt:lpstr>
      <vt:lpstr>隶书</vt:lpstr>
      <vt:lpstr>Arial</vt:lpstr>
      <vt:lpstr>Bookman Old Style</vt:lpstr>
      <vt:lpstr>Rockwell</vt:lpstr>
      <vt:lpstr>Wingdings</vt:lpstr>
      <vt:lpstr>Damask</vt:lpstr>
      <vt:lpstr>信息技术基础</vt:lpstr>
      <vt:lpstr>任务五制作班级成绩表教学内容</vt:lpstr>
      <vt:lpstr>1.1 插入自动表格</vt:lpstr>
      <vt:lpstr>1.2 插入指定行列表格</vt:lpstr>
      <vt:lpstr>1.3 绘制表格</vt:lpstr>
      <vt:lpstr>2 将文本转换为表格</vt:lpstr>
      <vt:lpstr>3 将表格转换成文本</vt:lpstr>
      <vt:lpstr>4 公式的使用</vt:lpstr>
      <vt:lpstr>5 新增行和列</vt:lpstr>
      <vt:lpstr>6 表格排序</vt:lpstr>
      <vt:lpstr>7 求平均值</vt:lpstr>
      <vt:lpstr>8 美化表格</vt:lpstr>
      <vt:lpstr>8.1 设置表格的底纹</vt:lpstr>
      <vt:lpstr>8.2设置表格尺寸</vt:lpstr>
      <vt:lpstr>8.3表格边框设置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人工智能技术导论</dc:title>
  <dc:creator>lin qiang</dc:creator>
  <cp:lastModifiedBy>lin qiang</cp:lastModifiedBy>
  <cp:revision>83</cp:revision>
  <dcterms:created xsi:type="dcterms:W3CDTF">2021-08-28T13:03:50Z</dcterms:created>
  <dcterms:modified xsi:type="dcterms:W3CDTF">2021-10-25T15:10:27Z</dcterms:modified>
</cp:coreProperties>
</file>